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2" r:id="rId3"/>
    <p:sldId id="258" r:id="rId4"/>
    <p:sldId id="277" r:id="rId5"/>
    <p:sldId id="273" r:id="rId6"/>
    <p:sldId id="276" r:id="rId7"/>
    <p:sldId id="275" r:id="rId8"/>
    <p:sldId id="274" r:id="rId9"/>
    <p:sldId id="261" r:id="rId10"/>
    <p:sldId id="262" r:id="rId11"/>
    <p:sldId id="278" r:id="rId12"/>
    <p:sldId id="265" r:id="rId13"/>
    <p:sldId id="266" r:id="rId14"/>
    <p:sldId id="280" r:id="rId15"/>
    <p:sldId id="27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29F5"/>
    <a:srgbClr val="52CCC0"/>
    <a:srgbClr val="800000"/>
    <a:srgbClr val="FC22F2"/>
    <a:srgbClr val="660066"/>
    <a:srgbClr val="B864BA"/>
    <a:srgbClr val="B51B26"/>
    <a:srgbClr val="FEB0FA"/>
    <a:srgbClr val="C1C955"/>
    <a:srgbClr val="67B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196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5965B-E55D-4B19-8B08-13ED5258AC85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86957BB-6DA0-4717-BCC6-D0CBDCE24EE4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ОБРАЗОВАТЕЛЬНЫЙ ПРОЦЕСС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 охватывает  направление развития и образования детей (образовательные области).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1387B18-BE98-447B-AF8B-23629296FB7C}" type="parTrans" cxnId="{8AFE552B-27C2-43A0-98E7-DECBAAB88B31}">
      <dgm:prSet/>
      <dgm:spPr/>
      <dgm:t>
        <a:bodyPr/>
        <a:lstStyle/>
        <a:p>
          <a:endParaRPr lang="ru-RU"/>
        </a:p>
      </dgm:t>
    </dgm:pt>
    <dgm:pt modelId="{7514CF48-F173-4520-B151-C0A2076054F6}" type="sibTrans" cxnId="{8AFE552B-27C2-43A0-98E7-DECBAAB88B31}">
      <dgm:prSet/>
      <dgm:spPr/>
      <dgm:t>
        <a:bodyPr/>
        <a:lstStyle/>
        <a:p>
          <a:endParaRPr lang="ru-RU"/>
        </a:p>
      </dgm:t>
    </dgm:pt>
    <dgm:pt modelId="{8057920E-E406-4037-9D8A-D86CFE8FDBD8}">
      <dgm:prSet phldrT="[Текст]" custT="1"/>
      <dgm:spPr/>
      <dgm:t>
        <a:bodyPr/>
        <a:lstStyle/>
        <a:p>
          <a:r>
            <a:rPr lang="ru-RU"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Социально-коммуникативное развитие</a:t>
          </a:r>
          <a:endParaRPr lang="ru-RU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9BA032C-6185-4482-AF36-F3433EC4C629}" type="parTrans" cxnId="{21311A95-12CC-4EB7-B209-26C1F63AB7FE}">
      <dgm:prSet/>
      <dgm:spPr/>
      <dgm:t>
        <a:bodyPr/>
        <a:lstStyle/>
        <a:p>
          <a:endParaRPr lang="ru-RU"/>
        </a:p>
      </dgm:t>
    </dgm:pt>
    <dgm:pt modelId="{DE63D1D0-AC2B-4706-A594-78744CAC57C3}" type="sibTrans" cxnId="{21311A95-12CC-4EB7-B209-26C1F63AB7FE}">
      <dgm:prSet/>
      <dgm:spPr/>
      <dgm:t>
        <a:bodyPr/>
        <a:lstStyle/>
        <a:p>
          <a:endParaRPr lang="ru-RU"/>
        </a:p>
      </dgm:t>
    </dgm:pt>
    <dgm:pt modelId="{41542A8F-140A-4AE8-95EA-D44D99F862D7}">
      <dgm:prSet phldrT="[Текст]" custT="1"/>
      <dgm:spPr/>
      <dgm:t>
        <a:bodyPr/>
        <a:lstStyle/>
        <a:p>
          <a:r>
            <a:rPr lang="ru-RU"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Физическое развитие</a:t>
          </a:r>
          <a:endParaRPr lang="ru-RU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A895AB8-F4AE-43F2-88FE-57A5ABA0F855}" type="parTrans" cxnId="{AFE1B2B6-7409-4D98-A83F-2157C71EF649}">
      <dgm:prSet/>
      <dgm:spPr/>
      <dgm:t>
        <a:bodyPr/>
        <a:lstStyle/>
        <a:p>
          <a:endParaRPr lang="ru-RU"/>
        </a:p>
      </dgm:t>
    </dgm:pt>
    <dgm:pt modelId="{652DECF7-2242-4EEA-B1F3-19F480AEC2E6}" type="sibTrans" cxnId="{AFE1B2B6-7409-4D98-A83F-2157C71EF649}">
      <dgm:prSet/>
      <dgm:spPr/>
      <dgm:t>
        <a:bodyPr/>
        <a:lstStyle/>
        <a:p>
          <a:endParaRPr lang="ru-RU"/>
        </a:p>
      </dgm:t>
    </dgm:pt>
    <dgm:pt modelId="{2A0BC61D-183D-44A5-B98B-F7D4FF4D254C}">
      <dgm:prSet phldrT="[Текст]" custT="1"/>
      <dgm:spPr/>
      <dgm:t>
        <a:bodyPr/>
        <a:lstStyle/>
        <a:p>
          <a:r>
            <a:rPr lang="ru-RU"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Познавательное развитие</a:t>
          </a:r>
          <a:endParaRPr lang="ru-RU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A3286CF-EC64-496A-BC74-AB5BF5935DA6}" type="parTrans" cxnId="{06C33592-3F50-47D8-855E-054A6BEBCC2E}">
      <dgm:prSet/>
      <dgm:spPr/>
      <dgm:t>
        <a:bodyPr/>
        <a:lstStyle/>
        <a:p>
          <a:endParaRPr lang="ru-RU"/>
        </a:p>
      </dgm:t>
    </dgm:pt>
    <dgm:pt modelId="{2A47B3EC-4CDD-451D-BE99-57FC8FA4FDC1}" type="sibTrans" cxnId="{06C33592-3F50-47D8-855E-054A6BEBCC2E}">
      <dgm:prSet/>
      <dgm:spPr/>
      <dgm:t>
        <a:bodyPr/>
        <a:lstStyle/>
        <a:p>
          <a:endParaRPr lang="ru-RU"/>
        </a:p>
      </dgm:t>
    </dgm:pt>
    <dgm:pt modelId="{0A7EB711-FF50-4162-81A0-5970BF58032D}">
      <dgm:prSet phldrT="[Текст]" custT="1"/>
      <dgm:spPr/>
      <dgm:t>
        <a:bodyPr/>
        <a:lstStyle/>
        <a:p>
          <a:r>
            <a:rPr lang="ru-RU"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685CC4B-BC78-4FF3-8247-99BD6CA54CD6}" type="parTrans" cxnId="{B4DF0303-D115-493F-8F2F-F17676E61B2E}">
      <dgm:prSet/>
      <dgm:spPr/>
      <dgm:t>
        <a:bodyPr/>
        <a:lstStyle/>
        <a:p>
          <a:endParaRPr lang="ru-RU"/>
        </a:p>
      </dgm:t>
    </dgm:pt>
    <dgm:pt modelId="{AE3E4568-DDE7-4FA9-8AD0-942F7FA08014}" type="sibTrans" cxnId="{B4DF0303-D115-493F-8F2F-F17676E61B2E}">
      <dgm:prSet/>
      <dgm:spPr/>
      <dgm:t>
        <a:bodyPr/>
        <a:lstStyle/>
        <a:p>
          <a:endParaRPr lang="ru-RU"/>
        </a:p>
      </dgm:t>
    </dgm:pt>
    <dgm:pt modelId="{E0A293CE-5EA5-4131-8690-C8136F1C2355}">
      <dgm:prSet phldrT="[Текст]" custT="1"/>
      <dgm:spPr/>
      <dgm:t>
        <a:bodyPr/>
        <a:lstStyle/>
        <a:p>
          <a:r>
            <a:rPr lang="ru-RU"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Речевое развитие</a:t>
          </a:r>
          <a:endParaRPr lang="ru-RU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504E7AB-1DB1-4E6A-AA84-DB9A347C7AF4}" type="parTrans" cxnId="{C4E200C0-681D-4DC3-9A09-FDF458E4B07C}">
      <dgm:prSet/>
      <dgm:spPr/>
      <dgm:t>
        <a:bodyPr/>
        <a:lstStyle/>
        <a:p>
          <a:endParaRPr lang="ru-RU"/>
        </a:p>
      </dgm:t>
    </dgm:pt>
    <dgm:pt modelId="{599EC238-CB53-4622-BD3B-8F37187AF458}" type="sibTrans" cxnId="{C4E200C0-681D-4DC3-9A09-FDF458E4B07C}">
      <dgm:prSet/>
      <dgm:spPr/>
      <dgm:t>
        <a:bodyPr/>
        <a:lstStyle/>
        <a:p>
          <a:endParaRPr lang="ru-RU"/>
        </a:p>
      </dgm:t>
    </dgm:pt>
    <dgm:pt modelId="{26A75252-CF59-40EE-96E4-BB78E3317F51}" type="pres">
      <dgm:prSet presAssocID="{DB65965B-E55D-4B19-8B08-13ED5258AC8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B68225-A583-436F-87AD-24B516D22030}" type="pres">
      <dgm:prSet presAssocID="{D86957BB-6DA0-4717-BCC6-D0CBDCE24EE4}" presName="compNode" presStyleCnt="0"/>
      <dgm:spPr/>
      <dgm:t>
        <a:bodyPr/>
        <a:lstStyle/>
        <a:p>
          <a:endParaRPr lang="ru-RU"/>
        </a:p>
      </dgm:t>
    </dgm:pt>
    <dgm:pt modelId="{FE3F2052-E5D6-492A-8A59-9A4773297B8B}" type="pres">
      <dgm:prSet presAssocID="{D86957BB-6DA0-4717-BCC6-D0CBDCE24EE4}" presName="aNode" presStyleLbl="bgShp" presStyleIdx="0" presStyleCnt="1"/>
      <dgm:spPr/>
      <dgm:t>
        <a:bodyPr/>
        <a:lstStyle/>
        <a:p>
          <a:endParaRPr lang="ru-RU"/>
        </a:p>
      </dgm:t>
    </dgm:pt>
    <dgm:pt modelId="{9B42A51B-6845-4DE3-AD03-CDCBE59E2914}" type="pres">
      <dgm:prSet presAssocID="{D86957BB-6DA0-4717-BCC6-D0CBDCE24EE4}" presName="textNode" presStyleLbl="bgShp" presStyleIdx="0" presStyleCnt="1"/>
      <dgm:spPr/>
      <dgm:t>
        <a:bodyPr/>
        <a:lstStyle/>
        <a:p>
          <a:endParaRPr lang="ru-RU"/>
        </a:p>
      </dgm:t>
    </dgm:pt>
    <dgm:pt modelId="{3B135D70-0F5D-4C95-ADDA-1DD52794EF08}" type="pres">
      <dgm:prSet presAssocID="{D86957BB-6DA0-4717-BCC6-D0CBDCE24EE4}" presName="compChildNode" presStyleCnt="0"/>
      <dgm:spPr/>
      <dgm:t>
        <a:bodyPr/>
        <a:lstStyle/>
        <a:p>
          <a:endParaRPr lang="ru-RU"/>
        </a:p>
      </dgm:t>
    </dgm:pt>
    <dgm:pt modelId="{96D6952F-290B-427D-9AD6-6A6E12B2BFCE}" type="pres">
      <dgm:prSet presAssocID="{D86957BB-6DA0-4717-BCC6-D0CBDCE24EE4}" presName="theInnerList" presStyleCnt="0"/>
      <dgm:spPr/>
      <dgm:t>
        <a:bodyPr/>
        <a:lstStyle/>
        <a:p>
          <a:endParaRPr lang="ru-RU"/>
        </a:p>
      </dgm:t>
    </dgm:pt>
    <dgm:pt modelId="{6232BB3C-4D93-4822-88D4-DDB387C9932F}" type="pres">
      <dgm:prSet presAssocID="{8057920E-E406-4037-9D8A-D86CFE8FDBD8}" presName="childNode" presStyleLbl="node1" presStyleIdx="0" presStyleCnt="5" custLinFactY="20848" custLinFactNeighborX="158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1549B-DF84-4C0D-AA22-836A6EFD7D49}" type="pres">
      <dgm:prSet presAssocID="{8057920E-E406-4037-9D8A-D86CFE8FDBD8}" presName="aSpace2" presStyleCnt="0"/>
      <dgm:spPr/>
      <dgm:t>
        <a:bodyPr/>
        <a:lstStyle/>
        <a:p>
          <a:endParaRPr lang="ru-RU"/>
        </a:p>
      </dgm:t>
    </dgm:pt>
    <dgm:pt modelId="{52EB30F0-FAF4-4101-816B-0E82301B99CF}" type="pres">
      <dgm:prSet presAssocID="{41542A8F-140A-4AE8-95EA-D44D99F862D7}" presName="childNode" presStyleLbl="node1" presStyleIdx="1" presStyleCnt="5" custLinFactY="19201" custLinFactNeighborX="158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5A0A1-56CF-46CD-A561-CE6EAC3798E9}" type="pres">
      <dgm:prSet presAssocID="{41542A8F-140A-4AE8-95EA-D44D99F862D7}" presName="aSpace2" presStyleCnt="0"/>
      <dgm:spPr/>
      <dgm:t>
        <a:bodyPr/>
        <a:lstStyle/>
        <a:p>
          <a:endParaRPr lang="ru-RU"/>
        </a:p>
      </dgm:t>
    </dgm:pt>
    <dgm:pt modelId="{4A19D78E-55E7-43BB-9120-923C430C35D8}" type="pres">
      <dgm:prSet presAssocID="{2A0BC61D-183D-44A5-B98B-F7D4FF4D254C}" presName="childNode" presStyleLbl="node1" presStyleIdx="2" presStyleCnt="5" custLinFactY="17555" custLinFactNeighborX="158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2BCD64-09CB-4F04-881B-7A2EB188EFE5}" type="pres">
      <dgm:prSet presAssocID="{2A0BC61D-183D-44A5-B98B-F7D4FF4D254C}" presName="aSpace2" presStyleCnt="0"/>
      <dgm:spPr/>
      <dgm:t>
        <a:bodyPr/>
        <a:lstStyle/>
        <a:p>
          <a:endParaRPr lang="ru-RU"/>
        </a:p>
      </dgm:t>
    </dgm:pt>
    <dgm:pt modelId="{DF60BAE7-051A-4520-9AA6-FA734DCDFD64}" type="pres">
      <dgm:prSet presAssocID="{0A7EB711-FF50-4162-81A0-5970BF58032D}" presName="childNode" presStyleLbl="node1" presStyleIdx="3" presStyleCnt="5" custLinFactY="15908" custLinFactNeighborX="158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43F2E8-975D-4637-B92D-4C267C6F49D5}" type="pres">
      <dgm:prSet presAssocID="{0A7EB711-FF50-4162-81A0-5970BF58032D}" presName="aSpace2" presStyleCnt="0"/>
      <dgm:spPr/>
      <dgm:t>
        <a:bodyPr/>
        <a:lstStyle/>
        <a:p>
          <a:endParaRPr lang="ru-RU"/>
        </a:p>
      </dgm:t>
    </dgm:pt>
    <dgm:pt modelId="{85DB4EC3-BA69-4178-A164-2DEB7B6E00C2}" type="pres">
      <dgm:prSet presAssocID="{E0A293CE-5EA5-4131-8690-C8136F1C2355}" presName="childNode" presStyleLbl="node1" presStyleIdx="4" presStyleCnt="5" custLinFactY="14261" custLinFactNeighborX="158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FE552B-27C2-43A0-98E7-DECBAAB88B31}" srcId="{DB65965B-E55D-4B19-8B08-13ED5258AC85}" destId="{D86957BB-6DA0-4717-BCC6-D0CBDCE24EE4}" srcOrd="0" destOrd="0" parTransId="{B1387B18-BE98-447B-AF8B-23629296FB7C}" sibTransId="{7514CF48-F173-4520-B151-C0A2076054F6}"/>
    <dgm:cxn modelId="{C771E60A-99C0-4655-AF32-3AD8206260D9}" type="presOf" srcId="{41542A8F-140A-4AE8-95EA-D44D99F862D7}" destId="{52EB30F0-FAF4-4101-816B-0E82301B99CF}" srcOrd="0" destOrd="0" presId="urn:microsoft.com/office/officeart/2005/8/layout/lProcess2"/>
    <dgm:cxn modelId="{C4E200C0-681D-4DC3-9A09-FDF458E4B07C}" srcId="{D86957BB-6DA0-4717-BCC6-D0CBDCE24EE4}" destId="{E0A293CE-5EA5-4131-8690-C8136F1C2355}" srcOrd="4" destOrd="0" parTransId="{0504E7AB-1DB1-4E6A-AA84-DB9A347C7AF4}" sibTransId="{599EC238-CB53-4622-BD3B-8F37187AF458}"/>
    <dgm:cxn modelId="{E8BB1FB7-B9C3-411B-99D1-F64D13AF7B5D}" type="presOf" srcId="{0A7EB711-FF50-4162-81A0-5970BF58032D}" destId="{DF60BAE7-051A-4520-9AA6-FA734DCDFD64}" srcOrd="0" destOrd="0" presId="urn:microsoft.com/office/officeart/2005/8/layout/lProcess2"/>
    <dgm:cxn modelId="{B4DF0303-D115-493F-8F2F-F17676E61B2E}" srcId="{D86957BB-6DA0-4717-BCC6-D0CBDCE24EE4}" destId="{0A7EB711-FF50-4162-81A0-5970BF58032D}" srcOrd="3" destOrd="0" parTransId="{5685CC4B-BC78-4FF3-8247-99BD6CA54CD6}" sibTransId="{AE3E4568-DDE7-4FA9-8AD0-942F7FA08014}"/>
    <dgm:cxn modelId="{EC48C9CD-D572-4FDA-8D67-D1ED4291CEF5}" type="presOf" srcId="{8057920E-E406-4037-9D8A-D86CFE8FDBD8}" destId="{6232BB3C-4D93-4822-88D4-DDB387C9932F}" srcOrd="0" destOrd="0" presId="urn:microsoft.com/office/officeart/2005/8/layout/lProcess2"/>
    <dgm:cxn modelId="{65834483-CF0F-4DD1-9AE6-0F5CFEF03EDB}" type="presOf" srcId="{D86957BB-6DA0-4717-BCC6-D0CBDCE24EE4}" destId="{FE3F2052-E5D6-492A-8A59-9A4773297B8B}" srcOrd="0" destOrd="0" presId="urn:microsoft.com/office/officeart/2005/8/layout/lProcess2"/>
    <dgm:cxn modelId="{15403FDE-0A6A-49BB-9010-8754FE50ADCD}" type="presOf" srcId="{DB65965B-E55D-4B19-8B08-13ED5258AC85}" destId="{26A75252-CF59-40EE-96E4-BB78E3317F51}" srcOrd="0" destOrd="0" presId="urn:microsoft.com/office/officeart/2005/8/layout/lProcess2"/>
    <dgm:cxn modelId="{AFE1B2B6-7409-4D98-A83F-2157C71EF649}" srcId="{D86957BB-6DA0-4717-BCC6-D0CBDCE24EE4}" destId="{41542A8F-140A-4AE8-95EA-D44D99F862D7}" srcOrd="1" destOrd="0" parTransId="{8A895AB8-F4AE-43F2-88FE-57A5ABA0F855}" sibTransId="{652DECF7-2242-4EEA-B1F3-19F480AEC2E6}"/>
    <dgm:cxn modelId="{E2B0B9D5-EBBA-4B3F-A25E-206C97399300}" type="presOf" srcId="{D86957BB-6DA0-4717-BCC6-D0CBDCE24EE4}" destId="{9B42A51B-6845-4DE3-AD03-CDCBE59E2914}" srcOrd="1" destOrd="0" presId="urn:microsoft.com/office/officeart/2005/8/layout/lProcess2"/>
    <dgm:cxn modelId="{21311A95-12CC-4EB7-B209-26C1F63AB7FE}" srcId="{D86957BB-6DA0-4717-BCC6-D0CBDCE24EE4}" destId="{8057920E-E406-4037-9D8A-D86CFE8FDBD8}" srcOrd="0" destOrd="0" parTransId="{19BA032C-6185-4482-AF36-F3433EC4C629}" sibTransId="{DE63D1D0-AC2B-4706-A594-78744CAC57C3}"/>
    <dgm:cxn modelId="{B91590D4-AF6E-4439-8E35-E280191F9448}" type="presOf" srcId="{E0A293CE-5EA5-4131-8690-C8136F1C2355}" destId="{85DB4EC3-BA69-4178-A164-2DEB7B6E00C2}" srcOrd="0" destOrd="0" presId="urn:microsoft.com/office/officeart/2005/8/layout/lProcess2"/>
    <dgm:cxn modelId="{F28AAE5D-AC1A-462D-BCA6-0D369A20D6B7}" type="presOf" srcId="{2A0BC61D-183D-44A5-B98B-F7D4FF4D254C}" destId="{4A19D78E-55E7-43BB-9120-923C430C35D8}" srcOrd="0" destOrd="0" presId="urn:microsoft.com/office/officeart/2005/8/layout/lProcess2"/>
    <dgm:cxn modelId="{06C33592-3F50-47D8-855E-054A6BEBCC2E}" srcId="{D86957BB-6DA0-4717-BCC6-D0CBDCE24EE4}" destId="{2A0BC61D-183D-44A5-B98B-F7D4FF4D254C}" srcOrd="2" destOrd="0" parTransId="{2A3286CF-EC64-496A-BC74-AB5BF5935DA6}" sibTransId="{2A47B3EC-4CDD-451D-BE99-57FC8FA4FDC1}"/>
    <dgm:cxn modelId="{0B76D64F-A25C-47D1-8EBA-738659CC0765}" type="presParOf" srcId="{26A75252-CF59-40EE-96E4-BB78E3317F51}" destId="{7FB68225-A583-436F-87AD-24B516D22030}" srcOrd="0" destOrd="0" presId="urn:microsoft.com/office/officeart/2005/8/layout/lProcess2"/>
    <dgm:cxn modelId="{4D80D726-CAAC-452A-99B3-3A21C2DBB4EE}" type="presParOf" srcId="{7FB68225-A583-436F-87AD-24B516D22030}" destId="{FE3F2052-E5D6-492A-8A59-9A4773297B8B}" srcOrd="0" destOrd="0" presId="urn:microsoft.com/office/officeart/2005/8/layout/lProcess2"/>
    <dgm:cxn modelId="{F61A3B3B-15B4-4CC3-85A2-DFE77CD78776}" type="presParOf" srcId="{7FB68225-A583-436F-87AD-24B516D22030}" destId="{9B42A51B-6845-4DE3-AD03-CDCBE59E2914}" srcOrd="1" destOrd="0" presId="urn:microsoft.com/office/officeart/2005/8/layout/lProcess2"/>
    <dgm:cxn modelId="{074B9A82-73C5-4786-BA19-B6F2C23E1C21}" type="presParOf" srcId="{7FB68225-A583-436F-87AD-24B516D22030}" destId="{3B135D70-0F5D-4C95-ADDA-1DD52794EF08}" srcOrd="2" destOrd="0" presId="urn:microsoft.com/office/officeart/2005/8/layout/lProcess2"/>
    <dgm:cxn modelId="{B1BA1A5E-5D6A-4178-B01A-E91B5D76475B}" type="presParOf" srcId="{3B135D70-0F5D-4C95-ADDA-1DD52794EF08}" destId="{96D6952F-290B-427D-9AD6-6A6E12B2BFCE}" srcOrd="0" destOrd="0" presId="urn:microsoft.com/office/officeart/2005/8/layout/lProcess2"/>
    <dgm:cxn modelId="{EBF03F02-D7F5-4A34-B709-DA5EA7C968B9}" type="presParOf" srcId="{96D6952F-290B-427D-9AD6-6A6E12B2BFCE}" destId="{6232BB3C-4D93-4822-88D4-DDB387C9932F}" srcOrd="0" destOrd="0" presId="urn:microsoft.com/office/officeart/2005/8/layout/lProcess2"/>
    <dgm:cxn modelId="{F1DE1EA1-2AF6-43C2-9BCD-7DEB649F3F9B}" type="presParOf" srcId="{96D6952F-290B-427D-9AD6-6A6E12B2BFCE}" destId="{4911549B-DF84-4C0D-AA22-836A6EFD7D49}" srcOrd="1" destOrd="0" presId="urn:microsoft.com/office/officeart/2005/8/layout/lProcess2"/>
    <dgm:cxn modelId="{4E5C7A42-7647-4097-9011-E3D5210C6F9E}" type="presParOf" srcId="{96D6952F-290B-427D-9AD6-6A6E12B2BFCE}" destId="{52EB30F0-FAF4-4101-816B-0E82301B99CF}" srcOrd="2" destOrd="0" presId="urn:microsoft.com/office/officeart/2005/8/layout/lProcess2"/>
    <dgm:cxn modelId="{C2C6B64E-6428-43DB-A250-B17E4D9E881B}" type="presParOf" srcId="{96D6952F-290B-427D-9AD6-6A6E12B2BFCE}" destId="{ED95A0A1-56CF-46CD-A561-CE6EAC3798E9}" srcOrd="3" destOrd="0" presId="urn:microsoft.com/office/officeart/2005/8/layout/lProcess2"/>
    <dgm:cxn modelId="{026997C8-A1FE-4943-A38E-C67051CECFA8}" type="presParOf" srcId="{96D6952F-290B-427D-9AD6-6A6E12B2BFCE}" destId="{4A19D78E-55E7-43BB-9120-923C430C35D8}" srcOrd="4" destOrd="0" presId="urn:microsoft.com/office/officeart/2005/8/layout/lProcess2"/>
    <dgm:cxn modelId="{3F3EAE0A-33EC-4DEF-AE4D-C72B5EE1C635}" type="presParOf" srcId="{96D6952F-290B-427D-9AD6-6A6E12B2BFCE}" destId="{FF2BCD64-09CB-4F04-881B-7A2EB188EFE5}" srcOrd="5" destOrd="0" presId="urn:microsoft.com/office/officeart/2005/8/layout/lProcess2"/>
    <dgm:cxn modelId="{83ACD7D8-537F-4747-8DB4-53074DA5A38A}" type="presParOf" srcId="{96D6952F-290B-427D-9AD6-6A6E12B2BFCE}" destId="{DF60BAE7-051A-4520-9AA6-FA734DCDFD64}" srcOrd="6" destOrd="0" presId="urn:microsoft.com/office/officeart/2005/8/layout/lProcess2"/>
    <dgm:cxn modelId="{0BC6AA3C-971B-41BB-B293-64C589A786D6}" type="presParOf" srcId="{96D6952F-290B-427D-9AD6-6A6E12B2BFCE}" destId="{C743F2E8-975D-4637-B92D-4C267C6F49D5}" srcOrd="7" destOrd="0" presId="urn:microsoft.com/office/officeart/2005/8/layout/lProcess2"/>
    <dgm:cxn modelId="{0618F703-84E4-4AFF-B11E-4AB8639766B8}" type="presParOf" srcId="{96D6952F-290B-427D-9AD6-6A6E12B2BFCE}" destId="{85DB4EC3-BA69-4178-A164-2DEB7B6E00C2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marL="0" algn="ctr" defTabSz="914400" rtl="0" eaLnBrk="1" latinLnBrk="0" hangingPunct="1">
            <a:lnSpc>
              <a:spcPct val="100000"/>
            </a:lnSpc>
          </a:pPr>
          <a:r>
            <a:rPr lang="ru-RU" sz="1600" b="1" u="sng" kern="1200" dirty="0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ОБЯЗАТЕЛЬНАЯ ЧАСТЬ:</a:t>
          </a:r>
        </a:p>
        <a:p>
          <a:pPr algn="ctr" defTabSz="711200">
            <a:lnSpc>
              <a:spcPct val="100000"/>
            </a:lnSpc>
          </a:pP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</a:t>
          </a:r>
          <a:r>
            <a:rPr lang="ru-RU" sz="1600" kern="1200" dirty="0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kern="1200" dirty="0" err="1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Вераксы</a:t>
          </a:r>
          <a:r>
            <a:rPr lang="ru-RU" sz="1600" kern="1200" dirty="0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, Т.С. Комаровой, </a:t>
          </a:r>
          <a:r>
            <a:rPr lang="ru-RU" sz="1600" kern="1200" dirty="0" err="1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М.А.Васильевой</a:t>
          </a:r>
          <a:endParaRPr lang="ru-RU" sz="1600" kern="1200" dirty="0">
            <a:solidFill>
              <a:schemeClr val="tx1"/>
            </a:solidFill>
            <a:latin typeface="Georgia" pitchFamily="18" charset="0"/>
            <a:ea typeface="+mn-ea"/>
            <a:cs typeface="+mn-cs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 custT="1"/>
      <dgm:spPr>
        <a:solidFill>
          <a:srgbClr val="FEB0FA">
            <a:alpha val="90000"/>
          </a:srgbClr>
        </a:solidFill>
      </dgm:spPr>
      <dgm:t>
        <a:bodyPr/>
        <a:lstStyle/>
        <a:p>
          <a:pPr algn="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A8248403-A90E-4DFA-9915-8EDF7B8E8025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A4C247F0-0700-4D57-ADA0-91C19A9F644D}" type="parTrans" cxnId="{B72C0F37-023D-4035-9D4E-7196AC513E04}">
      <dgm:prSet/>
      <dgm:spPr/>
      <dgm:t>
        <a:bodyPr/>
        <a:lstStyle/>
        <a:p>
          <a:endParaRPr lang="ru-RU"/>
        </a:p>
      </dgm:t>
    </dgm:pt>
    <dgm:pt modelId="{A1499D5A-3F85-415D-BB41-BE91B03D5145}" type="sibTrans" cxnId="{B72C0F37-023D-4035-9D4E-7196AC513E04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35623" custScaleY="100294" custLinFactNeighborX="-167" custLinFactNeighborY="-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180AFD-97B0-4952-915A-8B0E95C5FC44}" type="presOf" srcId="{7EF84FDD-C749-4CEF-BE47-29BAC931A8C7}" destId="{49221B50-B010-4910-A37C-5B4443738082}" srcOrd="0" destOrd="2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04860F6A-6905-433F-B7E0-B230EDA4F82D}" type="presOf" srcId="{6B921E0A-ACB7-469E-8DFE-B56AD568F37D}" destId="{49221B50-B010-4910-A37C-5B4443738082}" srcOrd="0" destOrd="3" presId="urn:microsoft.com/office/officeart/2005/8/layout/vList6"/>
    <dgm:cxn modelId="{4A5ACA85-0DC7-446F-9DA2-E1669FBACB5E}" type="presOf" srcId="{4C1069E4-34E0-4A19-884F-B69508B2538F}" destId="{49221B50-B010-4910-A37C-5B4443738082}" srcOrd="0" destOrd="1" presId="urn:microsoft.com/office/officeart/2005/8/layout/vList6"/>
    <dgm:cxn modelId="{B72C0F37-023D-4035-9D4E-7196AC513E04}" srcId="{AC5491D6-FC31-4FAD-A83C-9F02B0EE9ACE}" destId="{A8248403-A90E-4DFA-9915-8EDF7B8E8025}" srcOrd="0" destOrd="0" parTransId="{A4C247F0-0700-4D57-ADA0-91C19A9F644D}" sibTransId="{A1499D5A-3F85-415D-BB41-BE91B03D5145}"/>
    <dgm:cxn modelId="{9E1C936C-C022-486A-854E-FF2634154B20}" srcId="{AC5491D6-FC31-4FAD-A83C-9F02B0EE9ACE}" destId="{7EF84FDD-C749-4CEF-BE47-29BAC931A8C7}" srcOrd="2" destOrd="0" parTransId="{74792FB9-CC46-4DBD-ABFD-17694F47513C}" sibTransId="{700836F6-D1C4-4EB8-BBA8-FC9881043098}"/>
    <dgm:cxn modelId="{542EAAD1-8ACF-45F2-9B95-665B88F43DE5}" type="presOf" srcId="{A8248403-A90E-4DFA-9915-8EDF7B8E8025}" destId="{49221B50-B010-4910-A37C-5B4443738082}" srcOrd="0" destOrd="0" presId="urn:microsoft.com/office/officeart/2005/8/layout/vList6"/>
    <dgm:cxn modelId="{4B855E0A-94CC-4500-B778-D01A1EF8A029}" srcId="{AC5491D6-FC31-4FAD-A83C-9F02B0EE9ACE}" destId="{4C1069E4-34E0-4A19-884F-B69508B2538F}" srcOrd="1" destOrd="0" parTransId="{C8AEB2F8-E280-43AF-B6C9-1BD392113F09}" sibTransId="{04E079BA-DFE9-405F-A034-CA94176410D8}"/>
    <dgm:cxn modelId="{A74BB211-E16E-465C-B8B4-A0B09D537A93}" type="presOf" srcId="{832B8C87-51C2-47B0-8FD4-8AF8A21BC442}" destId="{E1E194AE-EA24-43A0-9851-BDC8239A95BF}" srcOrd="0" destOrd="0" presId="urn:microsoft.com/office/officeart/2005/8/layout/vList6"/>
    <dgm:cxn modelId="{1CD8731E-DF8F-4B38-99A5-9BB2B46FA418}" srcId="{AC5491D6-FC31-4FAD-A83C-9F02B0EE9ACE}" destId="{6B921E0A-ACB7-469E-8DFE-B56AD568F37D}" srcOrd="3" destOrd="0" parTransId="{82ACCC3C-957C-497E-8C73-6B3419AA575E}" sibTransId="{9D6BF270-3AF6-40FC-8CD8-655DB6A17778}"/>
    <dgm:cxn modelId="{90993FA3-EE3C-4455-A68D-480007E57788}" type="presOf" srcId="{AC5491D6-FC31-4FAD-A83C-9F02B0EE9ACE}" destId="{C09DE736-C655-4EC2-B278-CF97F0259823}" srcOrd="0" destOrd="0" presId="urn:microsoft.com/office/officeart/2005/8/layout/vList6"/>
    <dgm:cxn modelId="{BE090F69-1584-4A6C-BD0E-BE6F8BFBEE47}" type="presParOf" srcId="{E1E194AE-EA24-43A0-9851-BDC8239A95BF}" destId="{1C356400-8F56-47F5-A05B-CACD0D930B12}" srcOrd="0" destOrd="0" presId="urn:microsoft.com/office/officeart/2005/8/layout/vList6"/>
    <dgm:cxn modelId="{DD091638-2831-4A41-82A2-0740CBCC178C}" type="presParOf" srcId="{1C356400-8F56-47F5-A05B-CACD0D930B12}" destId="{C09DE736-C655-4EC2-B278-CF97F0259823}" srcOrd="0" destOrd="0" presId="urn:microsoft.com/office/officeart/2005/8/layout/vList6"/>
    <dgm:cxn modelId="{48EA836E-7163-4A32-AE39-D177942C1368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F2052-E5D6-492A-8A59-9A4773297B8B}">
      <dsp:nvSpPr>
        <dsp:cNvPr id="0" name=""/>
        <dsp:cNvSpPr/>
      </dsp:nvSpPr>
      <dsp:spPr>
        <a:xfrm>
          <a:off x="4078" y="0"/>
          <a:ext cx="8344770" cy="5688632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rPr>
            <a:t>ОБРАЗОВАТЕЛЬНЫЙ ПРОЦЕСС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 охватывает  направление развития и образования детей (образовательные области).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78" y="0"/>
        <a:ext cx="8344770" cy="1706589"/>
      </dsp:txXfrm>
    </dsp:sp>
    <dsp:sp modelId="{6232BB3C-4D93-4822-88D4-DDB387C9932F}">
      <dsp:nvSpPr>
        <dsp:cNvPr id="0" name=""/>
        <dsp:cNvSpPr/>
      </dsp:nvSpPr>
      <dsp:spPr>
        <a:xfrm>
          <a:off x="944233" y="1946111"/>
          <a:ext cx="6675816" cy="65809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Социально-коммуникативное развитие</a:t>
          </a:r>
          <a:endParaRPr lang="ru-RU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63508" y="1965386"/>
        <a:ext cx="6637266" cy="619545"/>
      </dsp:txXfrm>
    </dsp:sp>
    <dsp:sp modelId="{52EB30F0-FAF4-4101-816B-0E82301B99CF}">
      <dsp:nvSpPr>
        <dsp:cNvPr id="0" name=""/>
        <dsp:cNvSpPr/>
      </dsp:nvSpPr>
      <dsp:spPr>
        <a:xfrm>
          <a:off x="944233" y="2694612"/>
          <a:ext cx="6675816" cy="658095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Физическое развитие</a:t>
          </a:r>
          <a:endParaRPr lang="ru-RU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63508" y="2713887"/>
        <a:ext cx="6637266" cy="619545"/>
      </dsp:txXfrm>
    </dsp:sp>
    <dsp:sp modelId="{4A19D78E-55E7-43BB-9120-923C430C35D8}">
      <dsp:nvSpPr>
        <dsp:cNvPr id="0" name=""/>
        <dsp:cNvSpPr/>
      </dsp:nvSpPr>
      <dsp:spPr>
        <a:xfrm>
          <a:off x="944233" y="3443121"/>
          <a:ext cx="6675816" cy="658095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Познавательное развитие</a:t>
          </a:r>
          <a:endParaRPr lang="ru-RU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63508" y="3462396"/>
        <a:ext cx="6637266" cy="619545"/>
      </dsp:txXfrm>
    </dsp:sp>
    <dsp:sp modelId="{DF60BAE7-051A-4520-9AA6-FA734DCDFD64}">
      <dsp:nvSpPr>
        <dsp:cNvPr id="0" name=""/>
        <dsp:cNvSpPr/>
      </dsp:nvSpPr>
      <dsp:spPr>
        <a:xfrm>
          <a:off x="944233" y="4191623"/>
          <a:ext cx="6675816" cy="658095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63508" y="4210898"/>
        <a:ext cx="6637266" cy="619545"/>
      </dsp:txXfrm>
    </dsp:sp>
    <dsp:sp modelId="{85DB4EC3-BA69-4178-A164-2DEB7B6E00C2}">
      <dsp:nvSpPr>
        <dsp:cNvPr id="0" name=""/>
        <dsp:cNvSpPr/>
      </dsp:nvSpPr>
      <dsp:spPr>
        <a:xfrm>
          <a:off x="944233" y="4940125"/>
          <a:ext cx="6675816" cy="658095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Речевое развитие</a:t>
          </a:r>
          <a:endParaRPr lang="ru-RU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63508" y="4959400"/>
        <a:ext cx="6637266" cy="6195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3826947" y="5766"/>
          <a:ext cx="2433687" cy="294079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85750" lvl="1" indent="-285750" algn="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</dsp:txBody>
      <dsp:txXfrm>
        <a:off x="3826947" y="373365"/>
        <a:ext cx="1521054" cy="2205597"/>
      </dsp:txXfrm>
    </dsp:sp>
    <dsp:sp modelId="{C09DE736-C655-4EC2-B278-CF97F0259823}">
      <dsp:nvSpPr>
        <dsp:cNvPr id="0" name=""/>
        <dsp:cNvSpPr/>
      </dsp:nvSpPr>
      <dsp:spPr>
        <a:xfrm>
          <a:off x="0" y="2"/>
          <a:ext cx="3822885" cy="2949441"/>
        </a:xfrm>
        <a:prstGeom prst="roundRect">
          <a:avLst/>
        </a:prstGeom>
        <a:solidFill>
          <a:srgbClr val="52CCC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ОБЯЗАТЕЛЬНАЯ ЧАСТЬ: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</a:t>
          </a:r>
          <a:r>
            <a:rPr lang="ru-RU" sz="1600" kern="1200" dirty="0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kern="1200" dirty="0" err="1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Вераксы</a:t>
          </a:r>
          <a:r>
            <a:rPr lang="ru-RU" sz="1600" kern="1200" dirty="0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, Т.С. Комаровой, </a:t>
          </a:r>
          <a:r>
            <a:rPr lang="ru-RU" sz="1600" kern="1200" dirty="0" err="1" smtClean="0">
              <a:solidFill>
                <a:schemeClr val="tx1"/>
              </a:solidFill>
              <a:latin typeface="Georgia" pitchFamily="18" charset="0"/>
              <a:ea typeface="+mn-ea"/>
              <a:cs typeface="+mn-cs"/>
            </a:rPr>
            <a:t>М.А.Васильевой</a:t>
          </a:r>
          <a:endParaRPr lang="ru-RU" sz="1600" kern="1200" dirty="0">
            <a:solidFill>
              <a:schemeClr val="tx1"/>
            </a:solidFill>
            <a:latin typeface="Georgia" pitchFamily="18" charset="0"/>
            <a:ea typeface="+mn-ea"/>
            <a:cs typeface="+mn-cs"/>
          </a:endParaRPr>
        </a:p>
      </dsp:txBody>
      <dsp:txXfrm>
        <a:off x="143980" y="143982"/>
        <a:ext cx="3534925" cy="2661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9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1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i.imgur.com/TjUG3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 descr="http://www.playcast.ru/uploads/2016/02/07/17188276.png"/>
          <p:cNvPicPr>
            <a:picLocks noChangeAspect="1" noChangeArrowheads="1"/>
          </p:cNvPicPr>
          <p:nvPr/>
        </p:nvPicPr>
        <p:blipFill>
          <a:blip r:embed="rId4" cstate="print"/>
          <a:srcRect l="10065" t="38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2132856"/>
            <a:ext cx="7740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Основная 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образовательная программа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МБДОУ «Детский сад «Берёзка»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5736" y="764704"/>
            <a:ext cx="5832648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Муниципальное бюджетное дошкольное образовательное учреждение «Детский сад «Берёзка» </a:t>
            </a:r>
            <a:endParaRPr lang="ru-RU" sz="1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Times New Roman"/>
              </a:rPr>
              <a:t>Заинского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Times New Roman"/>
              </a:rPr>
              <a:t>муниципального района Республики Татарстан</a:t>
            </a:r>
            <a:endParaRPr lang="ru-RU" sz="1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8" name="Рисунок 7" descr="D:\Изображения\Логотип\березка копия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3861048"/>
            <a:ext cx="273630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http://www.heraldikart.ru/oficial%20simvoli/img33.gif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548680"/>
            <a:ext cx="1139999" cy="1423199"/>
          </a:xfrm>
          <a:prstGeom prst="rect">
            <a:avLst/>
          </a:prstGeom>
          <a:noFill/>
        </p:spPr>
      </p:pic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://i.imgur.com/TjUG3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Условия реализации программы: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836712"/>
            <a:ext cx="4000528" cy="242889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 имеет пространственную среду, оборудование, учебные комплекты в соответствии с возрастом детей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717032"/>
            <a:ext cx="4000528" cy="249919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-  первой квалификационной категории.  Требование: обладать основными компетенциями, необходимыми для развития детей.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Учебно-вспомогательный персонал-соответствие действующим квалификационным характеристикам.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35488" y="836712"/>
            <a:ext cx="4429000" cy="4176464"/>
          </a:xfrm>
          <a:prstGeom prst="roundRect">
            <a:avLst/>
          </a:prstGeom>
          <a:solidFill>
            <a:srgbClr val="00B0F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к человеческому достоинству детей, формирование и  поддержка их положительной самооценки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-Использование форм и методов работы, соответствующих возрасту,  индивидуальным особенностям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и детей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-Поддержка  родителей (законных представителей) в воспитании детей, охране и укреплении их здоровья, вовлечение непосредственно в образовательную деятельность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-Возможность выбора детьми видов деятельности , общения</a:t>
            </a:r>
          </a:p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016" y="5157192"/>
            <a:ext cx="4176464" cy="1523022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-Финансовое обеспечение ДОУ обеспечивает возможность выполнения требований ФГОС ДО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-Гарантия бесплатного дошкольного образования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Пятиугольник 15"/>
          <p:cNvSpPr/>
          <p:nvPr/>
        </p:nvSpPr>
        <p:spPr>
          <a:xfrm>
            <a:off x="323528" y="4725144"/>
            <a:ext cx="2808312" cy="100811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ятиугольник 16"/>
          <p:cNvSpPr/>
          <p:nvPr/>
        </p:nvSpPr>
        <p:spPr>
          <a:xfrm flipH="1">
            <a:off x="6156176" y="2708920"/>
            <a:ext cx="2808312" cy="100811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1"/>
            <a:ext cx="6858001" cy="9144001"/>
          </a:xfrm>
          <a:prstGeom prst="rect">
            <a:avLst/>
          </a:prstGeom>
          <a:noFill/>
        </p:spPr>
      </p:pic>
      <p:sp>
        <p:nvSpPr>
          <p:cNvPr id="11" name="Пятиугольник 10"/>
          <p:cNvSpPr/>
          <p:nvPr/>
        </p:nvSpPr>
        <p:spPr>
          <a:xfrm>
            <a:off x="323528" y="2780928"/>
            <a:ext cx="2880320" cy="100811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91914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Обязательная часть образовательной программы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108011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Georgia" pitchFamily="18" charset="0"/>
              </a:rPr>
              <a:t>     </a:t>
            </a:r>
            <a:r>
              <a:rPr lang="ru-RU" sz="2000" dirty="0" smtClean="0">
                <a:latin typeface="Georgia" pitchFamily="18" charset="0"/>
              </a:rPr>
              <a:t>Условия - реализации Программы должны обеспечивать полноценное развитие личности во всех основных образовательных областях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780928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</a:rPr>
              <a:t>Различные виды детской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</a:rPr>
              <a:t> деятельности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4941168"/>
            <a:ext cx="269979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0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Georgia" pitchFamily="18" charset="0"/>
              </a:rPr>
              <a:t>Самостоятельная деятельность</a:t>
            </a:r>
            <a:endParaRPr lang="ru-RU" sz="20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2852936"/>
            <a:ext cx="27718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Взаимодействие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с родителями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1748" name="Picture 4" descr="http://clipartix.com/wp-content/uploads/2016/04/Children-walking-clip-art-free-clipart-images-clipartcow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2564904"/>
            <a:ext cx="4346104" cy="3950467"/>
          </a:xfrm>
          <a:prstGeom prst="rect">
            <a:avLst/>
          </a:prstGeom>
          <a:noFill/>
        </p:spPr>
      </p:pic>
      <p:sp>
        <p:nvSpPr>
          <p:cNvPr id="18" name="Пятиугольник 17"/>
          <p:cNvSpPr/>
          <p:nvPr/>
        </p:nvSpPr>
        <p:spPr>
          <a:xfrm flipH="1">
            <a:off x="6156176" y="4725144"/>
            <a:ext cx="2808312" cy="100811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76256" y="4869160"/>
            <a:ext cx="1764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Режимные моменты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6777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Вариативная часть образовательной программы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683568" y="3356992"/>
            <a:ext cx="3816424" cy="1367582"/>
          </a:xfrm>
          <a:prstGeom prst="downArrowCallou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331640" y="4869160"/>
            <a:ext cx="2571768" cy="1361882"/>
          </a:xfrm>
          <a:prstGeom prst="bevel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5292080" y="4869160"/>
            <a:ext cx="2500330" cy="1368152"/>
          </a:xfrm>
          <a:prstGeom prst="bevel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4499992" y="3356992"/>
            <a:ext cx="4176464" cy="1368152"/>
          </a:xfrm>
          <a:prstGeom prst="downArrowCallou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3356992"/>
            <a:ext cx="799288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развивающей </a:t>
            </a:r>
            <a:b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предметно-пространственной среде</a:t>
            </a:r>
            <a:endParaRPr lang="ru-RU" sz="3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1916832"/>
            <a:ext cx="4211960" cy="244827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Times New Roman" pitchFamily="18" charset="0"/>
              </a:rPr>
              <a:t>Полифункциональность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eorgia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Times New Roman" pitchFamily="18" charset="0"/>
              </a:rPr>
              <a:t> Вариативность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Times New Roman" pitchFamily="18" charset="0"/>
              </a:rPr>
              <a:t>Доступность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Times New Roman" pitchFamily="18" charset="0"/>
              </a:rPr>
              <a:t> Безопасность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Times New Roman" pitchFamily="18" charset="0"/>
              </a:rPr>
              <a:t>Трансформируемость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eorgia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Times New Roman" pitchFamily="18" charset="0"/>
              </a:rPr>
              <a:t>Содержательно-насыщенность</a:t>
            </a:r>
          </a:p>
        </p:txBody>
      </p:sp>
      <p:pic>
        <p:nvPicPr>
          <p:cNvPr id="29698" name="Picture 2" descr="http://900igr.net/up/datai/254028/0013-002-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1988840"/>
            <a:ext cx="2900866" cy="1800200"/>
          </a:xfrm>
          <a:prstGeom prst="rect">
            <a:avLst/>
          </a:prstGeom>
          <a:noFill/>
        </p:spPr>
      </p:pic>
      <p:pic>
        <p:nvPicPr>
          <p:cNvPr id="29700" name="Picture 4" descr="https://i.pinimg.com/736x/65/16/5c/65165cc81d52051260667d2a562688f7--clipar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4149080"/>
            <a:ext cx="2592288" cy="1961827"/>
          </a:xfrm>
          <a:prstGeom prst="rect">
            <a:avLst/>
          </a:prstGeom>
          <a:noFill/>
        </p:spPr>
      </p:pic>
      <p:pic>
        <p:nvPicPr>
          <p:cNvPr id="29702" name="Picture 6" descr="http://detsadtopolek.ru/images/subeducation/image001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2132857"/>
            <a:ext cx="2843808" cy="1758562"/>
          </a:xfrm>
          <a:prstGeom prst="rect">
            <a:avLst/>
          </a:prstGeom>
          <a:noFill/>
        </p:spPr>
      </p:pic>
      <p:pic>
        <p:nvPicPr>
          <p:cNvPr id="29708" name="Picture 12" descr="https://siglaeva-estalsad30.edumsko.ru/uploads/3000/11161/persona/folders/Konsul_tacii_dlya_pedagogov/p72_pitanie2.jpg?146088415809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498"/>
          <a:stretch>
            <a:fillRect/>
          </a:stretch>
        </p:blipFill>
        <p:spPr bwMode="auto">
          <a:xfrm>
            <a:off x="2987824" y="4293096"/>
            <a:ext cx="3178142" cy="2061865"/>
          </a:xfrm>
          <a:prstGeom prst="rect">
            <a:avLst/>
          </a:prstGeom>
          <a:noFill/>
        </p:spPr>
      </p:pic>
      <p:pic>
        <p:nvPicPr>
          <p:cNvPr id="29710" name="Picture 14" descr="https://im0-tub-ru.yandex.net/i?id=41bb5f805dbecda23ebcded9c66a59b1&amp;n=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36879"/>
            <a:ext cx="3203848" cy="2144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.imgur.com/TjUG3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1"/>
            <a:ext cx="6858001" cy="9144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55576" y="1124744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ознакомление родителей с результатами работы ДОУ;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 ознакомление родителей с содержанием работы  ДОУ, направленной на физическое, психическое и социальное  развитие ребенка;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 участие в составлении планов: спортивных и культурно-массовых мероприятий, работы родительского комитета;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 целенаправленную работу, пропагандирующую общественное дошкольное воспитание в его разных формах;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 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332656"/>
            <a:ext cx="7776864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 pitchFamily="18" charset="0"/>
              </a:rPr>
              <a:t>Система  взаимодействия  с родителями  включает: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http://blvcccvrd.com/images/clipart-parent-and-child-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4005064"/>
            <a:ext cx="3715614" cy="2709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141995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55576" y="476672"/>
            <a:ext cx="7715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800" b="1" cap="none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126876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endParaRPr lang="ru-RU" sz="24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560" y="1628800"/>
            <a:ext cx="83894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инициативу и самостоятельность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Положительно относится к миру, к людям, , самому себе, участвует в совместных играх, способен договариваться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Адекватно проявляет свои чувства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разными формами и видами игр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Хорошо владеет устной речью, может выражать свои мысли и желания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Развита мелкая моторика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Соблюдает правила безопасного поведения и личной гигиены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17124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.imgur.com/TjUG3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79512" y="1571612"/>
            <a:ext cx="87849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УВАЖАЕМЫЕ РОДИТЕЛИ!</a:t>
            </a:r>
          </a:p>
          <a:p>
            <a:pPr algn="ctr"/>
            <a:r>
              <a:rPr lang="ru-RU" sz="4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Спасибо что вы с нами!</a:t>
            </a:r>
            <a:endParaRPr lang="ru-RU" sz="40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pic>
        <p:nvPicPr>
          <p:cNvPr id="55298" name="Picture 2" descr="http://perspektivacenter.ru/wp-content/uploads/2016/03/93086951-1180x71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2996952"/>
            <a:ext cx="5976664" cy="3596129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.imgur.com/TjUG3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8438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Модель основной образовательной программы МБДОУ «Детский сад «Берёзка» </a:t>
            </a:r>
            <a:endParaRPr lang="ru-RU" sz="24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983955"/>
              </p:ext>
            </p:extLst>
          </p:nvPr>
        </p:nvGraphicFramePr>
        <p:xfrm>
          <a:off x="539552" y="980728"/>
          <a:ext cx="835292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39103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9942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144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4563958"/>
              </p:ext>
            </p:extLst>
          </p:nvPr>
        </p:nvGraphicFramePr>
        <p:xfrm>
          <a:off x="251520" y="1412776"/>
          <a:ext cx="6264697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0" name="Группа 9"/>
          <p:cNvGrpSpPr/>
          <p:nvPr/>
        </p:nvGrpSpPr>
        <p:grpSpPr>
          <a:xfrm rot="10800000">
            <a:off x="3859533" y="4083393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300192" y="3429000"/>
            <a:ext cx="2606677" cy="3279131"/>
          </a:xfrm>
          <a:prstGeom prst="roundRect">
            <a:avLst/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6372200" y="3501008"/>
            <a:ext cx="242006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latin typeface="Georgia" pitchFamily="18" charset="0"/>
              </a:rPr>
              <a:t>ВАРИАТИВНАЯ ЧАСТЬ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формируемая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участниками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образовательного процесса</a:t>
            </a:r>
            <a:endParaRPr lang="en-US" dirty="0" smtClean="0">
              <a:latin typeface="Georgia" pitchFamily="18" charset="0"/>
            </a:endParaRPr>
          </a:p>
          <a:p>
            <a:pPr algn="ctr"/>
            <a:r>
              <a:rPr lang="ru-RU" sz="1600" dirty="0" smtClean="0">
                <a:latin typeface="Georgia" pitchFamily="18" charset="0"/>
              </a:rPr>
              <a:t>Региональная программа</a:t>
            </a:r>
          </a:p>
          <a:p>
            <a:pPr algn="ctr"/>
            <a:r>
              <a:rPr lang="ru-RU" sz="1600" dirty="0" err="1" smtClean="0">
                <a:latin typeface="Georgia" panose="02040502050405020303" pitchFamily="18" charset="0"/>
              </a:rPr>
              <a:t>Шаехова</a:t>
            </a:r>
            <a:r>
              <a:rPr lang="ru-RU" sz="1600" dirty="0" smtClean="0">
                <a:latin typeface="Georgia" panose="02040502050405020303" pitchFamily="18" charset="0"/>
              </a:rPr>
              <a:t> Р.К.;</a:t>
            </a:r>
          </a:p>
          <a:p>
            <a:pPr algn="ctr"/>
            <a:r>
              <a:rPr lang="ru-RU" sz="1600" dirty="0" smtClean="0">
                <a:latin typeface="Georgia" panose="02040502050405020303" pitchFamily="18" charset="0"/>
              </a:rPr>
              <a:t>УМК «Говорим  по-татарски» и др.</a:t>
            </a:r>
          </a:p>
          <a:p>
            <a:pPr algn="ctr"/>
            <a:endParaRPr lang="ru-RU" sz="1600" dirty="0">
              <a:latin typeface="Georgia" panose="02040502050405020303" pitchFamily="18" charset="0"/>
            </a:endParaRPr>
          </a:p>
          <a:p>
            <a:pPr algn="ctr"/>
            <a:endParaRPr lang="ru-RU" sz="1600" dirty="0" smtClean="0">
              <a:latin typeface="Georgia" panose="02040502050405020303" pitchFamily="18" charset="0"/>
            </a:endParaRP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23048" y="486057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40%</a:t>
            </a:r>
            <a:r>
              <a:rPr lang="ru-RU" sz="3600" dirty="0" smtClean="0"/>
              <a:t>●</a:t>
            </a:r>
            <a:endParaRPr lang="ru-RU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6333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Образовательные области: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197062"/>
            <a:ext cx="6134142" cy="366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2664296"/>
          </a:xfrm>
        </p:spPr>
        <p:txBody>
          <a:bodyPr>
            <a:noAutofit/>
          </a:bodyPr>
          <a:lstStyle/>
          <a:p>
            <a:pPr algn="just"/>
            <a:r>
              <a:rPr lang="ru-RU" sz="2000" b="1" i="1" u="sng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9665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462744" cy="2808312"/>
          </a:xfrm>
        </p:spPr>
        <p:txBody>
          <a:bodyPr>
            <a:noAutofit/>
          </a:bodyPr>
          <a:lstStyle/>
          <a:p>
            <a:pPr algn="just"/>
            <a:r>
              <a:rPr lang="ru-RU" sz="2000" b="1" i="1" u="sng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Социально-коммуникативное развитие</a:t>
            </a:r>
            <a:r>
              <a:rPr lang="ru-RU" sz="1600" b="1" i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1600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endParaRPr lang="ru-RU" sz="1600" dirty="0" smtClean="0">
              <a:latin typeface="Georgia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dirty="0" smtClean="0"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37889" name="Picture 1" descr="C:\Users\User\Desktop\0005-004-Veduschej-dejatelnostju-doshkolnogo-vozrasta-javljaetsja-igr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717032"/>
            <a:ext cx="4824536" cy="2973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7398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280920" cy="2232248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4200" b="1" i="1" u="sng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3400" dirty="0" smtClean="0">
                <a:latin typeface="Georgia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36866" name="Picture 2" descr="https://i.pinimg.com/736x/8f/0e/36/8f0e36d1171dcd9231936b8b03cc2be4--clip-art-school-school-schoo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288896"/>
            <a:ext cx="4464496" cy="3378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374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460432" cy="259228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8000" b="1" i="1" u="sng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Физическое развитие </a:t>
            </a:r>
            <a:r>
              <a:rPr lang="ru-RU" sz="6400" dirty="0" smtClean="0">
                <a:latin typeface="Georgia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6400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sz="6400" dirty="0" smtClean="0">
                <a:latin typeface="Georgia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35842" name="Picture 2" descr="https://i.ss.com/gallery/2/315/78561/for-children-hobby-groups-gardens-sport-sections-15712174.8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3645024"/>
            <a:ext cx="3584910" cy="3212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16839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://i.imgur.com/TjUG3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0"/>
            <a:ext cx="6858001" cy="9144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052736"/>
            <a:ext cx="7920880" cy="201622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6200" b="1" i="1" u="sng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Речевое развитие </a:t>
            </a:r>
            <a:r>
              <a:rPr lang="ru-RU" sz="6400" dirty="0">
                <a:latin typeface="Georgia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  <a:r>
              <a:rPr lang="ru-RU" sz="6400" dirty="0" smtClean="0">
                <a:latin typeface="Georgia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34818" name="Picture 2" descr="http://bipbap.ru/wp-content/uploads/2017/11/img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037155"/>
            <a:ext cx="4536504" cy="3228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82720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i.imgur.com/TjUG3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http://wonderland.kg/images/product_images/original_images/1108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>
            <a:off x="1143000" y="-1143001"/>
            <a:ext cx="6858001" cy="9144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708920"/>
            <a:ext cx="7992888" cy="1440159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1900" dirty="0" smtClean="0">
                <a:latin typeface="Georgia" pitchFamily="18" charset="0"/>
                <a:cs typeface="Times New Roman" pitchFamily="18" charset="0"/>
              </a:rPr>
              <a:t>            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</a:p>
          <a:p>
            <a:pPr>
              <a:buNone/>
            </a:pPr>
            <a:r>
              <a:rPr lang="ru-RU" sz="2800" dirty="0" smtClean="0"/>
              <a:t> 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4077072"/>
            <a:ext cx="3140992" cy="2160240"/>
          </a:xfrm>
          <a:prstGeom prst="downArrowCallo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499992" y="4077072"/>
            <a:ext cx="3528392" cy="2088232"/>
          </a:xfrm>
          <a:prstGeom prst="downArrowCallout">
            <a:avLst>
              <a:gd name="adj1" fmla="val 25837"/>
              <a:gd name="adj2" fmla="val 25000"/>
              <a:gd name="adj3" fmla="val 25000"/>
              <a:gd name="adj4" fmla="val 67353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octt.gomel.by/wp-content/uploads/2016/10/unnam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620688"/>
            <a:ext cx="7092280" cy="1946437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1071</TotalTime>
  <Words>1101</Words>
  <Application>Microsoft Office PowerPoint</Application>
  <PresentationFormat>Экран (4:3)</PresentationFormat>
  <Paragraphs>145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Образовательная программа состоит:</vt:lpstr>
      <vt:lpstr>Образовательные области: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Условия реализации программы:</vt:lpstr>
      <vt:lpstr>Обязательная часть образовательной программы</vt:lpstr>
      <vt:lpstr>Вариативная часть образовательной программы</vt:lpstr>
      <vt:lpstr> Требования к развивающей  предметно-пространственной среде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Заинск ДОУ 14</cp:lastModifiedBy>
  <cp:revision>112</cp:revision>
  <dcterms:created xsi:type="dcterms:W3CDTF">2014-01-27T05:03:25Z</dcterms:created>
  <dcterms:modified xsi:type="dcterms:W3CDTF">2018-04-17T07:02:09Z</dcterms:modified>
</cp:coreProperties>
</file>